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6" r:id="rId2"/>
    <p:sldId id="257" r:id="rId3"/>
    <p:sldId id="258" r:id="rId4"/>
    <p:sldId id="259" r:id="rId5"/>
    <p:sldId id="267" r:id="rId6"/>
    <p:sldId id="272" r:id="rId7"/>
    <p:sldId id="270" r:id="rId8"/>
    <p:sldId id="271"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00" d="100"/>
          <a:sy n="100" d="100"/>
        </p:scale>
        <p:origin x="-51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pPr/>
              <a:t>13/09/45</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13/09/45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13/09/45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13/09/45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13/09/45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pPr/>
              <a:t>13/09/45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pPr/>
              <a:t>13/09/45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pPr/>
              <a:t>13/09/45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13/09/45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pPr/>
              <a:t>13/09/45</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pPr/>
              <a:t>13/09/45</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pPr/>
              <a:t>13/09/45</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عنوان 11"/>
          <p:cNvSpPr>
            <a:spLocks noGrp="1"/>
          </p:cNvSpPr>
          <p:nvPr>
            <p:ph type="title"/>
          </p:nvPr>
        </p:nvSpPr>
        <p:spPr>
          <a:xfrm>
            <a:off x="1115616" y="1052736"/>
            <a:ext cx="6840760" cy="5184576"/>
          </a:xfrm>
          <a:blipFill>
            <a:blip r:embed="rId2"/>
            <a:tile tx="0" ty="0" sx="100000" sy="100000" flip="none" algn="tl"/>
          </a:blipFill>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ar-SA" sz="4000" dirty="0" smtClean="0">
                <a:solidFill>
                  <a:srgbClr val="7030A0"/>
                </a:solidFill>
                <a:cs typeface="PT Bold Dusky" pitchFamily="2" charset="-78"/>
              </a:rPr>
              <a:t/>
            </a:r>
            <a:br>
              <a:rPr lang="ar-SA" sz="4000" dirty="0" smtClean="0">
                <a:solidFill>
                  <a:srgbClr val="7030A0"/>
                </a:solidFill>
                <a:cs typeface="PT Bold Dusky" pitchFamily="2" charset="-78"/>
              </a:rPr>
            </a:br>
            <a:r>
              <a:rPr lang="ar-SA" sz="4000" dirty="0">
                <a:solidFill>
                  <a:srgbClr val="7030A0"/>
                </a:solidFill>
                <a:cs typeface="PT Bold Dusky" pitchFamily="2" charset="-78"/>
              </a:rPr>
              <a:t/>
            </a:r>
            <a:br>
              <a:rPr lang="ar-SA" sz="4000" dirty="0">
                <a:solidFill>
                  <a:srgbClr val="7030A0"/>
                </a:solidFill>
                <a:cs typeface="PT Bold Dusky" pitchFamily="2" charset="-78"/>
              </a:rPr>
            </a:br>
            <a:r>
              <a:rPr lang="ar-SA" sz="4000" dirty="0" smtClean="0">
                <a:solidFill>
                  <a:srgbClr val="7030A0"/>
                </a:solidFill>
                <a:cs typeface="PT Bold Dusky" pitchFamily="2" charset="-78"/>
              </a:rPr>
              <a:t/>
            </a:r>
            <a:br>
              <a:rPr lang="ar-SA" sz="4000" dirty="0" smtClean="0">
                <a:solidFill>
                  <a:srgbClr val="7030A0"/>
                </a:solidFill>
                <a:cs typeface="PT Bold Dusky" pitchFamily="2" charset="-78"/>
              </a:rPr>
            </a:br>
            <a:r>
              <a:rPr lang="ar-SA" sz="4000" dirty="0" smtClean="0">
                <a:solidFill>
                  <a:srgbClr val="7030A0"/>
                </a:solidFill>
                <a:cs typeface="PT Bold Dusky" pitchFamily="2" charset="-78"/>
              </a:rPr>
              <a:t>حضارات العالم القديم</a:t>
            </a:r>
            <a:br>
              <a:rPr lang="ar-SA" sz="4000" dirty="0" smtClean="0">
                <a:solidFill>
                  <a:srgbClr val="7030A0"/>
                </a:solidFill>
                <a:cs typeface="PT Bold Dusky" pitchFamily="2" charset="-78"/>
              </a:rPr>
            </a:br>
            <a:r>
              <a:rPr lang="ar-SA" sz="4000" dirty="0" smtClean="0">
                <a:solidFill>
                  <a:srgbClr val="7030A0"/>
                </a:solidFill>
                <a:cs typeface="PT Bold Dusky" pitchFamily="2" charset="-78"/>
              </a:rPr>
              <a:t>المرحلة الثانية </a:t>
            </a:r>
            <a:br>
              <a:rPr lang="ar-SA" sz="4000" dirty="0" smtClean="0">
                <a:solidFill>
                  <a:srgbClr val="7030A0"/>
                </a:solidFill>
                <a:cs typeface="PT Bold Dusky" pitchFamily="2" charset="-78"/>
              </a:rPr>
            </a:br>
            <a:r>
              <a:rPr lang="ar-SA" sz="1600" dirty="0" smtClean="0">
                <a:solidFill>
                  <a:srgbClr val="7030A0"/>
                </a:solidFill>
                <a:cs typeface="PT Bold Dusky" pitchFamily="2" charset="-78"/>
              </a:rPr>
              <a:t/>
            </a:r>
            <a:br>
              <a:rPr lang="ar-SA" sz="1600" dirty="0" smtClean="0">
                <a:solidFill>
                  <a:srgbClr val="7030A0"/>
                </a:solidFill>
                <a:cs typeface="PT Bold Dusky" pitchFamily="2" charset="-78"/>
              </a:rPr>
            </a:br>
            <a:r>
              <a:rPr lang="ar-IQ" sz="4000" dirty="0" smtClean="0">
                <a:solidFill>
                  <a:srgbClr val="7030A0"/>
                </a:solidFill>
                <a:cs typeface="PT Bold Dusky" pitchFamily="2" charset="-78"/>
              </a:rPr>
              <a:t>د</a:t>
            </a:r>
            <a:r>
              <a:rPr lang="ar-IQ" sz="4000" dirty="0">
                <a:solidFill>
                  <a:srgbClr val="7030A0"/>
                </a:solidFill>
                <a:cs typeface="PT Bold Dusky" pitchFamily="2" charset="-78"/>
              </a:rPr>
              <a:t>. ذكرى عواد ياسر </a:t>
            </a:r>
            <a:r>
              <a:rPr lang="ar-SA" sz="4000" dirty="0" smtClean="0">
                <a:solidFill>
                  <a:srgbClr val="7030A0"/>
                </a:solidFill>
                <a:cs typeface="PT Bold Dusky" pitchFamily="2" charset="-78"/>
              </a:rPr>
              <a:t/>
            </a:r>
            <a:br>
              <a:rPr lang="ar-SA" sz="4000" dirty="0" smtClean="0">
                <a:solidFill>
                  <a:srgbClr val="7030A0"/>
                </a:solidFill>
                <a:cs typeface="PT Bold Dusky" pitchFamily="2" charset="-78"/>
              </a:rPr>
            </a:br>
            <a:r>
              <a:rPr lang="ar-IQ" sz="300" dirty="0" smtClean="0">
                <a:solidFill>
                  <a:srgbClr val="7030A0"/>
                </a:solidFill>
              </a:rPr>
              <a:t> </a:t>
            </a:r>
            <a:r>
              <a:rPr lang="en-US" dirty="0" smtClean="0">
                <a:solidFill>
                  <a:srgbClr val="7030A0"/>
                </a:solidFill>
              </a:rPr>
              <a:t/>
            </a:r>
            <a:br>
              <a:rPr lang="en-US" dirty="0" smtClean="0">
                <a:solidFill>
                  <a:srgbClr val="7030A0"/>
                </a:solidFill>
              </a:rPr>
            </a:br>
            <a:r>
              <a:rPr lang="ar-SA" sz="5300" dirty="0" smtClean="0">
                <a:solidFill>
                  <a:srgbClr val="7030A0"/>
                </a:solidFill>
                <a:latin typeface="Arabic Typesetting" panose="03020402040406030203" pitchFamily="66" charset="-78"/>
                <a:cs typeface="Arabic Typesetting" panose="03020402040406030203" pitchFamily="66" charset="-78"/>
              </a:rPr>
              <a:t>قسم التاريخ</a:t>
            </a:r>
            <a:r>
              <a:rPr lang="en-US" sz="5300" dirty="0" smtClean="0">
                <a:solidFill>
                  <a:srgbClr val="7030A0"/>
                </a:solidFill>
                <a:latin typeface="Arabic Typesetting" panose="03020402040406030203" pitchFamily="66" charset="-78"/>
                <a:cs typeface="Arabic Typesetting" panose="03020402040406030203" pitchFamily="66" charset="-78"/>
              </a:rPr>
              <a:t/>
            </a:r>
            <a:br>
              <a:rPr lang="en-US" sz="5300" dirty="0" smtClean="0">
                <a:solidFill>
                  <a:srgbClr val="7030A0"/>
                </a:solidFill>
                <a:latin typeface="Arabic Typesetting" panose="03020402040406030203" pitchFamily="66" charset="-78"/>
                <a:cs typeface="Arabic Typesetting" panose="03020402040406030203" pitchFamily="66" charset="-78"/>
              </a:rPr>
            </a:br>
            <a:endParaRPr lang="ar-SA" sz="5300" dirty="0">
              <a:solidFill>
                <a:srgbClr val="7030A0"/>
              </a:solidFill>
              <a:latin typeface="Arabic Typesetting" panose="03020402040406030203" pitchFamily="66" charset="-78"/>
              <a:cs typeface="Arabic Typesetting" panose="03020402040406030203" pitchFamily="66" charset="-78"/>
            </a:endParaRP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412776"/>
            <a:ext cx="4824536" cy="10172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547664" y="228600"/>
            <a:ext cx="6120680" cy="536104"/>
          </a:xfrm>
        </p:spPr>
        <p:txBody>
          <a:bodyPr>
            <a:noAutofit/>
          </a:bodyPr>
          <a:lstStyle/>
          <a:p>
            <a:pPr algn="ctr"/>
            <a:r>
              <a:rPr lang="ar-SA" sz="4800" dirty="0" smtClean="0">
                <a:solidFill>
                  <a:srgbClr val="FF0000"/>
                </a:solidFill>
                <a:latin typeface="Arabic Typesetting" panose="03020402040406030203" pitchFamily="66" charset="-78"/>
                <a:cs typeface="Arabic Typesetting" panose="03020402040406030203" pitchFamily="66" charset="-78"/>
              </a:rPr>
              <a:t>عصر دولة المدينة : مرحلة الظهور </a:t>
            </a:r>
            <a:endParaRPr lang="ar-SA" sz="4800" dirty="0">
              <a:solidFill>
                <a:srgbClr val="FF0000"/>
              </a:solidFill>
              <a:latin typeface="Arabic Typesetting" panose="03020402040406030203" pitchFamily="66" charset="-78"/>
              <a:cs typeface="Arabic Typesetting" panose="03020402040406030203" pitchFamily="66" charset="-78"/>
            </a:endParaRPr>
          </a:p>
        </p:txBody>
      </p:sp>
      <p:sp>
        <p:nvSpPr>
          <p:cNvPr id="5" name="عنصر نائب للنص 4"/>
          <p:cNvSpPr>
            <a:spLocks noGrp="1"/>
          </p:cNvSpPr>
          <p:nvPr>
            <p:ph type="body" sz="half" idx="2"/>
          </p:nvPr>
        </p:nvSpPr>
        <p:spPr>
          <a:xfrm>
            <a:off x="971600" y="764704"/>
            <a:ext cx="7056784" cy="5400600"/>
          </a:xfrm>
          <a:blipFill>
            <a:blip r:embed="rId2"/>
            <a:tile tx="0" ty="0" sx="100000" sy="100000" flip="none" algn="tl"/>
          </a:blipFill>
        </p:spPr>
        <p:txBody>
          <a:bodyPr>
            <a:normAutofit fontScale="92500" lnSpcReduction="20000"/>
          </a:bodyPr>
          <a:lstStyle/>
          <a:p>
            <a:r>
              <a:rPr lang="ar-SA" dirty="0" smtClean="0"/>
              <a:t>  </a:t>
            </a:r>
          </a:p>
          <a:p>
            <a:pPr algn="just"/>
            <a:r>
              <a:rPr lang="ar-SA" dirty="0"/>
              <a:t> </a:t>
            </a:r>
            <a:r>
              <a:rPr lang="ar-SA" dirty="0" smtClean="0"/>
              <a:t> </a:t>
            </a:r>
            <a:r>
              <a:rPr lang="ar-SA" sz="3200" dirty="0" smtClean="0">
                <a:latin typeface="Batang" panose="02030600000101010101" pitchFamily="18" charset="-127"/>
                <a:ea typeface="Batang" panose="02030600000101010101" pitchFamily="18" charset="-127"/>
                <a:cs typeface="Arabic Typesetting" panose="03020402040406030203" pitchFamily="66" charset="-78"/>
              </a:rPr>
              <a:t>اندثرت الحضارة الميكينية حوالي 1000 ق.م. نتيجة لغزو القبائل الدورية الذي بدأ قبل ذلك بقرن تقريبا وهو السبب في اندثار الحضارة ، وبذلك كانت هذه فترة من التخلخل والتخلف سادت ارجاء المجتمع اليوناني لمدة قرنين من الزمان حتى 800 ق.م. ولكن رغم كل مساوئ هذه الحقبة المظلمة . فإنها أتاحت للمجتمع اليوناني الفترة الزمنية لاستيعاب العناصر الجديدة التي جاءت من الشمال وما كان لابد أن يتلو ذلك من امتزاج  بين العناصر السكانية القديمة وهذه العناصر الجديدة ، بما يعنيه ذلك من صراع وتداخل وتفاعل أدت في النهاية الى مجتمع جديد.</a:t>
            </a:r>
          </a:p>
          <a:p>
            <a:pPr algn="just"/>
            <a:r>
              <a:rPr lang="ar-SA" sz="3200" dirty="0">
                <a:latin typeface="Batang" panose="02030600000101010101" pitchFamily="18" charset="-127"/>
                <a:ea typeface="Batang" panose="02030600000101010101" pitchFamily="18" charset="-127"/>
                <a:cs typeface="Arabic Typesetting" panose="03020402040406030203" pitchFamily="66" charset="-78"/>
              </a:rPr>
              <a:t> </a:t>
            </a:r>
            <a:r>
              <a:rPr lang="ar-SA" sz="3200" dirty="0" smtClean="0">
                <a:latin typeface="Batang" panose="02030600000101010101" pitchFamily="18" charset="-127"/>
                <a:ea typeface="Batang" panose="02030600000101010101" pitchFamily="18" charset="-127"/>
                <a:cs typeface="Arabic Typesetting" panose="03020402040406030203" pitchFamily="66" charset="-78"/>
              </a:rPr>
              <a:t> وقد اتخذ هذا المجتمع الجديد التكوين الذي عرف بنظام (( دولة المدينة )) والمقصود فيه هو النظام الذي لا تصبح فيه كل بلاد اليونان كيانا سياسيا واحدا ، وإنما تصبح فيه كل منطقة منه كيانا مستقلا قائماً بذاته له كل أبعاد الدولة ، ويكون محوره ، عادة ، مدينة واحدة يحيط بها امتداد من الأراضي تختلف مساحته من حالة لأخرى وتتناثر فيه مجموعة من الضواحي والقرى وقد توجد فيه ميناء صغير أو اكثر أذا كانت المنطقة تطل على البحر .</a:t>
            </a:r>
            <a:endParaRPr lang="ar-SA" sz="3200" dirty="0">
              <a:latin typeface="Batang" panose="02030600000101010101" pitchFamily="18" charset="-127"/>
              <a:ea typeface="Batang" panose="02030600000101010101" pitchFamily="18" charset="-127"/>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99592" y="764704"/>
            <a:ext cx="7344816" cy="5400600"/>
          </a:xfr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path path="circle">
              <a:fillToRect t="100000" r="100000"/>
            </a:path>
            <a:tileRect l="-100000" b="-100000"/>
          </a:gradFill>
        </p:spPr>
        <p:txBody>
          <a:bodyPr>
            <a:normAutofit fontScale="92500" lnSpcReduction="10000"/>
          </a:bodyPr>
          <a:lstStyle/>
          <a:p>
            <a:pPr marL="0" indent="0">
              <a:buNone/>
            </a:pPr>
            <a:r>
              <a:rPr lang="ar-SA" sz="4000" dirty="0" smtClean="0">
                <a:latin typeface="Aparajita" panose="020B0604020202020204" pitchFamily="34" charset="0"/>
                <a:cs typeface="Arabic Typesetting" panose="03020402040406030203" pitchFamily="66" charset="-78"/>
              </a:rPr>
              <a:t>ان الظروف الجغرافية هي السبب في تجزئة بلاد اليونان الى مناطق منعزلة أو شبه منعزلة وهي بذلك أدت الى ظهور نظام دولة المدينة ونفس هذه الظروف هي التي وضعت امام هذا النظام إمكانية التطور من نظام الحكم الفردي إلى نظام الحكم الشعبي الذي عرفته بلاد اليونان في عدد كبير من أقسامها ، وهو نظام وصل الى مرحلة النضج يصبح معه المجتمع بأكمله هو صاحب السلطة الفعلية في تصريف أموره .</a:t>
            </a:r>
          </a:p>
          <a:p>
            <a:pPr marL="0" indent="0">
              <a:buNone/>
            </a:pPr>
            <a:r>
              <a:rPr lang="ar-SA" sz="4000" dirty="0" smtClean="0">
                <a:latin typeface="Aparajita" panose="020B0604020202020204" pitchFamily="34" charset="0"/>
                <a:cs typeface="Arabic Typesetting" panose="03020402040406030203" pitchFamily="66" charset="-78"/>
              </a:rPr>
              <a:t>بل اكثر من ذلك فأن النظام الشعبي لم يكن مجرد نظام نيابي يحكم فيه الشعب بشكل غير مباشر من خلال أشخاص يمثلونه وينوبون عنه . وانما كان نظاما شعبيا مباشرا يشترك فيه كل من يريد من المواطنين ممارسة كافة السلطات بشكل مباشر .</a:t>
            </a:r>
          </a:p>
          <a:p>
            <a:pPr marL="0" indent="0">
              <a:buNone/>
            </a:pPr>
            <a:endParaRPr lang="ar-SA" sz="4000" dirty="0">
              <a:latin typeface="Aparajita" panose="020B0604020202020204" pitchFamily="34" charset="0"/>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943100" y="1989138"/>
            <a:ext cx="7200900" cy="4392612"/>
          </a:xfrm>
          <a:prstGeom prst="rect">
            <a:avLst/>
          </a:prstGeom>
        </p:spPr>
        <p:txBody>
          <a:bodyPr/>
          <a:lstStyle/>
          <a:p>
            <a:endParaRPr lang="ar-SA"/>
          </a:p>
        </p:txBody>
      </p:sp>
      <p:sp>
        <p:nvSpPr>
          <p:cNvPr id="2" name="عنوان 1"/>
          <p:cNvSpPr>
            <a:spLocks noGrp="1"/>
          </p:cNvSpPr>
          <p:nvPr>
            <p:ph type="title" idx="4294967295"/>
          </p:nvPr>
        </p:nvSpPr>
        <p:spPr>
          <a:xfrm>
            <a:off x="899592" y="764704"/>
            <a:ext cx="7416824" cy="5400600"/>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8100000" scaled="1"/>
            <a:tileRect/>
          </a:gradFill>
        </p:spPr>
        <p:style>
          <a:lnRef idx="1">
            <a:schemeClr val="accent1"/>
          </a:lnRef>
          <a:fillRef idx="2">
            <a:schemeClr val="accent1"/>
          </a:fillRef>
          <a:effectRef idx="1">
            <a:schemeClr val="accent1"/>
          </a:effectRef>
          <a:fontRef idx="minor">
            <a:schemeClr val="dk1"/>
          </a:fontRef>
        </p:style>
        <p:txBody>
          <a:bodyPr>
            <a:noAutofit/>
          </a:bodyPr>
          <a:lstStyle/>
          <a:p>
            <a:pPr algn="r"/>
            <a:r>
              <a:rPr lang="ar-SA" sz="3600" b="0" dirty="0" smtClean="0">
                <a:latin typeface="Arabic Typesetting" panose="03020402040406030203" pitchFamily="66" charset="-78"/>
                <a:cs typeface="Arabic Typesetting" panose="03020402040406030203" pitchFamily="66" charset="-78"/>
              </a:rPr>
              <a:t>لماذا توصل نظام دولة المدينة في بلاد اليونان إلى مرحلة الحكم الشعبي دون أن يتوصل إلى ذلك غيرهم ممن عاصروهم أو سبقوهم.</a:t>
            </a:r>
            <a:br>
              <a:rPr lang="ar-SA" sz="3600" b="0" dirty="0" smtClean="0">
                <a:latin typeface="Arabic Typesetting" panose="03020402040406030203" pitchFamily="66" charset="-78"/>
                <a:cs typeface="Arabic Typesetting" panose="03020402040406030203" pitchFamily="66" charset="-78"/>
              </a:rPr>
            </a:br>
            <a:r>
              <a:rPr lang="ar-SA" sz="3600" b="0" dirty="0" smtClean="0">
                <a:latin typeface="Arabic Typesetting" panose="03020402040406030203" pitchFamily="66" charset="-78"/>
                <a:cs typeface="Arabic Typesetting" panose="03020402040406030203" pitchFamily="66" charset="-78"/>
              </a:rPr>
              <a:t>لقد عرفت بعض حضارات الشرق الادنى القديم نظام دولة المدينة مثلا المدن السومرية في المنطقة الجنوبية من وادي الرافدين، كما عرفته المدن </a:t>
            </a:r>
            <a:r>
              <a:rPr lang="ar-SA" sz="3600" b="0" dirty="0" err="1" smtClean="0">
                <a:latin typeface="Arabic Typesetting" panose="03020402040406030203" pitchFamily="66" charset="-78"/>
                <a:cs typeface="Arabic Typesetting" panose="03020402040406030203" pitchFamily="66" charset="-78"/>
              </a:rPr>
              <a:t>الفينقية</a:t>
            </a:r>
            <a:r>
              <a:rPr lang="ar-SA" sz="3600" b="0" dirty="0" smtClean="0">
                <a:latin typeface="Arabic Typesetting" panose="03020402040406030203" pitchFamily="66" charset="-78"/>
                <a:cs typeface="Arabic Typesetting" panose="03020402040406030203" pitchFamily="66" charset="-78"/>
              </a:rPr>
              <a:t> على الساحل السوري ، ولكن كلا من المدن السومرية والمدن </a:t>
            </a:r>
            <a:r>
              <a:rPr lang="ar-SA" sz="3600" b="0" dirty="0" err="1" smtClean="0">
                <a:latin typeface="Arabic Typesetting" panose="03020402040406030203" pitchFamily="66" charset="-78"/>
                <a:cs typeface="Arabic Typesetting" panose="03020402040406030203" pitchFamily="66" charset="-78"/>
              </a:rPr>
              <a:t>الفينقية</a:t>
            </a:r>
            <a:r>
              <a:rPr lang="ar-SA" sz="3600" b="0" dirty="0" smtClean="0">
                <a:latin typeface="Arabic Typesetting" panose="03020402040406030203" pitchFamily="66" charset="-78"/>
                <a:cs typeface="Arabic Typesetting" panose="03020402040406030203" pitchFamily="66" charset="-78"/>
              </a:rPr>
              <a:t> لم تصل في تطورها على طريق الحكم الجماعي إلى أكثر من حكم طبقي تسيطر عليه الاقلية الثرية ، سواء أكان مصدر هذه الثروة هو الموارد الزراعية أو النشاط التجاري ، والاجابة على هذا التساؤل تكمن حسب تصور الباحث في الظرف التاريخي الذي احاط بالمجتمع اليوناني من خلال المرحلة التكوينية أو مرحلة النمو التي يمر بها هذا المجتمع حتى </a:t>
            </a:r>
            <a:endParaRPr lang="ar-SA" sz="3600" b="0" dirty="0">
              <a:solidFill>
                <a:schemeClr val="tx1">
                  <a:lumMod val="85000"/>
                  <a:lumOff val="15000"/>
                </a:schemeClr>
              </a:solidFill>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764704"/>
            <a:ext cx="7344816" cy="5361459"/>
          </a:xfr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0800000" scaled="1"/>
            <a:tileRect/>
          </a:gradFill>
        </p:spPr>
        <p:txBody>
          <a:bodyPr>
            <a:normAutofit fontScale="85000" lnSpcReduction="20000"/>
          </a:bodyPr>
          <a:lstStyle/>
          <a:p>
            <a:pPr marL="0" indent="0" algn="just" fontAlgn="t">
              <a:buNone/>
            </a:pPr>
            <a:r>
              <a:rPr lang="ar-SA" sz="4000" dirty="0" smtClean="0">
                <a:latin typeface="AngsanaUPC" panose="02020603050405020304" pitchFamily="18" charset="-34"/>
                <a:cs typeface="Arabic Typesetting" panose="03020402040406030203" pitchFamily="66" charset="-78"/>
              </a:rPr>
              <a:t>تبلورت ملامحه ككيان سياسي متكامل ، وهو العصر الذي ينتهي بنهاية القرن السادس ق.م.</a:t>
            </a:r>
          </a:p>
          <a:p>
            <a:pPr marL="0" indent="0" algn="just" fontAlgn="t">
              <a:buNone/>
            </a:pPr>
            <a:r>
              <a:rPr lang="ar-SA" sz="4000" dirty="0" err="1" smtClean="0">
                <a:solidFill>
                  <a:srgbClr val="FFC000"/>
                </a:solidFill>
                <a:latin typeface="AngsanaUPC" panose="02020603050405020304" pitchFamily="18" charset="-34"/>
                <a:cs typeface="Arabic Typesetting" panose="03020402040406030203" pitchFamily="66" charset="-78"/>
              </a:rPr>
              <a:t>أثينه</a:t>
            </a:r>
            <a:r>
              <a:rPr lang="ar-SA" sz="4000" dirty="0" smtClean="0">
                <a:solidFill>
                  <a:srgbClr val="FFC000"/>
                </a:solidFill>
                <a:latin typeface="AngsanaUPC" panose="02020603050405020304" pitchFamily="18" charset="-34"/>
                <a:cs typeface="Arabic Typesetting" panose="03020402040406030203" pitchFamily="66" charset="-78"/>
              </a:rPr>
              <a:t> </a:t>
            </a:r>
            <a:r>
              <a:rPr lang="ar-SA" sz="4000" dirty="0" err="1" smtClean="0">
                <a:solidFill>
                  <a:srgbClr val="FFC000"/>
                </a:solidFill>
                <a:latin typeface="AngsanaUPC" panose="02020603050405020304" pitchFamily="18" charset="-34"/>
                <a:cs typeface="Arabic Typesetting" panose="03020402040406030203" pitchFamily="66" charset="-78"/>
              </a:rPr>
              <a:t>واسبرطة</a:t>
            </a:r>
            <a:r>
              <a:rPr lang="ar-SA" sz="4000" dirty="0" smtClean="0">
                <a:solidFill>
                  <a:srgbClr val="FFC000"/>
                </a:solidFill>
                <a:latin typeface="AngsanaUPC" panose="02020603050405020304" pitchFamily="18" charset="-34"/>
                <a:cs typeface="Arabic Typesetting" panose="03020402040406030203" pitchFamily="66" charset="-78"/>
              </a:rPr>
              <a:t> في مرحلة الظهور </a:t>
            </a:r>
          </a:p>
          <a:p>
            <a:pPr marL="0" indent="0" algn="just" fontAlgn="t">
              <a:buNone/>
            </a:pPr>
            <a:r>
              <a:rPr lang="ar-SA" sz="4000" dirty="0" smtClean="0">
                <a:latin typeface="AngsanaUPC" panose="02020603050405020304" pitchFamily="18" charset="-34"/>
                <a:cs typeface="Arabic Typesetting" panose="03020402040406030203" pitchFamily="66" charset="-78"/>
              </a:rPr>
              <a:t>سيكون حديثنا عن مثالين لهذين المسارين في تطور نظم الحكم في العصر الذي شهد ظهور نظام الدولة المدينة في بلاد اليونان :-</a:t>
            </a:r>
          </a:p>
          <a:p>
            <a:pPr marL="0" indent="0" algn="just" fontAlgn="t">
              <a:buNone/>
            </a:pPr>
            <a:r>
              <a:rPr lang="ar-SA" sz="4000" dirty="0" smtClean="0">
                <a:latin typeface="AngsanaUPC" panose="02020603050405020304" pitchFamily="18" charset="-34"/>
                <a:cs typeface="Arabic Typesetting" panose="03020402040406030203" pitchFamily="66" charset="-78"/>
              </a:rPr>
              <a:t>1- النظام </a:t>
            </a:r>
            <a:r>
              <a:rPr lang="ar-SA" sz="4000" dirty="0" err="1" smtClean="0">
                <a:latin typeface="AngsanaUPC" panose="02020603050405020304" pitchFamily="18" charset="-34"/>
                <a:cs typeface="Arabic Typesetting" panose="03020402040406030203" pitchFamily="66" charset="-78"/>
              </a:rPr>
              <a:t>الأثيني</a:t>
            </a:r>
            <a:r>
              <a:rPr lang="ar-SA" sz="4000" dirty="0" smtClean="0">
                <a:latin typeface="AngsanaUPC" panose="02020603050405020304" pitchFamily="18" charset="-34"/>
                <a:cs typeface="Arabic Typesetting" panose="03020402040406030203" pitchFamily="66" charset="-78"/>
              </a:rPr>
              <a:t> :- هو يمثل الاتجاه الرئيسي لتطور السياسي في دول المدينة بمراحله المتعاقبة انتهاء بمرحلة الحكم الشعبي ، وقد تم </a:t>
            </a:r>
            <a:r>
              <a:rPr lang="ar-SA" sz="4000" dirty="0" err="1" smtClean="0">
                <a:latin typeface="AngsanaUPC" panose="02020603050405020304" pitchFamily="18" charset="-34"/>
                <a:cs typeface="Arabic Typesetting" panose="03020402040406030203" pitchFamily="66" charset="-78"/>
              </a:rPr>
              <a:t>لأثينه</a:t>
            </a:r>
            <a:r>
              <a:rPr lang="ar-SA" sz="4000" dirty="0" smtClean="0">
                <a:latin typeface="AngsanaUPC" panose="02020603050405020304" pitchFamily="18" charset="-34"/>
                <a:cs typeface="Arabic Typesetting" panose="03020402040406030203" pitchFamily="66" charset="-78"/>
              </a:rPr>
              <a:t> هذا التطور المستمر المتوازن بحكم الظروف المحيطة بشبه جزيرة </a:t>
            </a:r>
            <a:r>
              <a:rPr lang="ar-SA" sz="4000" dirty="0" err="1" smtClean="0">
                <a:latin typeface="AngsanaUPC" panose="02020603050405020304" pitchFamily="18" charset="-34"/>
                <a:cs typeface="Arabic Typesetting" panose="03020402040406030203" pitchFamily="66" charset="-78"/>
              </a:rPr>
              <a:t>أتيكه</a:t>
            </a:r>
            <a:r>
              <a:rPr lang="ar-SA" sz="4000" dirty="0" smtClean="0">
                <a:latin typeface="AngsanaUPC" panose="02020603050405020304" pitchFamily="18" charset="-34"/>
                <a:cs typeface="Arabic Typesetting" panose="03020402040406030203" pitchFamily="66" charset="-78"/>
              </a:rPr>
              <a:t> :- وهي المنطقة التي تضم </a:t>
            </a:r>
            <a:r>
              <a:rPr lang="ar-SA" sz="4000" dirty="0" err="1" smtClean="0">
                <a:latin typeface="AngsanaUPC" panose="02020603050405020304" pitchFamily="18" charset="-34"/>
                <a:cs typeface="Arabic Typesetting" panose="03020402040406030203" pitchFamily="66" charset="-78"/>
              </a:rPr>
              <a:t>أثينه</a:t>
            </a:r>
            <a:r>
              <a:rPr lang="ar-SA" sz="4000" dirty="0" smtClean="0">
                <a:latin typeface="AngsanaUPC" panose="02020603050405020304" pitchFamily="18" charset="-34"/>
                <a:cs typeface="Arabic Typesetting" panose="03020402040406030203" pitchFamily="66" charset="-78"/>
              </a:rPr>
              <a:t> والأراضي والضواحي والقرى والموانئ الصغيرة التي تحيط بها وتتخذها مركزا اجتماعيا وسياسيا واقتصاديا لها . وتتلخص هذه الظروف في ان </a:t>
            </a:r>
            <a:r>
              <a:rPr lang="ar-SA" sz="4000" dirty="0" err="1" smtClean="0">
                <a:latin typeface="AngsanaUPC" panose="02020603050405020304" pitchFamily="18" charset="-34"/>
                <a:cs typeface="Arabic Typesetting" panose="03020402040406030203" pitchFamily="66" charset="-78"/>
              </a:rPr>
              <a:t>اثينه</a:t>
            </a:r>
            <a:r>
              <a:rPr lang="ar-SA" sz="4000" dirty="0" smtClean="0">
                <a:latin typeface="AngsanaUPC" panose="02020603050405020304" pitchFamily="18" charset="-34"/>
                <a:cs typeface="Arabic Typesetting" panose="03020402040406030203" pitchFamily="66" charset="-78"/>
              </a:rPr>
              <a:t> لم تكن تعتمد على مورد واحد من موارد الانتاج ،سواء تمثل هذا في الزراعة </a:t>
            </a:r>
            <a:r>
              <a:rPr lang="ar-SA" sz="4000" dirty="0" err="1" smtClean="0">
                <a:latin typeface="AngsanaUPC" panose="02020603050405020304" pitchFamily="18" charset="-34"/>
                <a:cs typeface="Arabic Typesetting" panose="03020402040406030203" pitchFamily="66" charset="-78"/>
              </a:rPr>
              <a:t>أوالتجارة</a:t>
            </a:r>
            <a:r>
              <a:rPr lang="ar-SA" sz="4000" dirty="0" smtClean="0">
                <a:latin typeface="AngsanaUPC" panose="02020603050405020304" pitchFamily="18" charset="-34"/>
                <a:cs typeface="Arabic Typesetting" panose="03020402040406030203" pitchFamily="66" charset="-78"/>
              </a:rPr>
              <a:t> </a:t>
            </a:r>
            <a:endParaRPr lang="ar-SA" sz="4000" dirty="0">
              <a:latin typeface="AngsanaUPC" panose="02020603050405020304" pitchFamily="18" charset="-34"/>
              <a:cs typeface="Arabic Typesetting" panose="03020402040406030203" pitchFamily="66" charset="-78"/>
            </a:endParaRPr>
          </a:p>
        </p:txBody>
      </p:sp>
    </p:spTree>
    <p:extLst>
      <p:ext uri="{BB962C8B-B14F-4D97-AF65-F5344CB8AC3E}">
        <p14:creationId xmlns:p14="http://schemas.microsoft.com/office/powerpoint/2010/main" val="800170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764704"/>
            <a:ext cx="7344816" cy="4958365"/>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p:spPr>
        <p:txBody>
          <a:bodyPr>
            <a:normAutofit fontScale="92500" lnSpcReduction="10000"/>
          </a:bodyPr>
          <a:lstStyle/>
          <a:p>
            <a:pPr marL="0" indent="0">
              <a:buNone/>
            </a:pPr>
            <a:r>
              <a:rPr lang="ar-SA" sz="2800" b="1" dirty="0" smtClean="0">
                <a:latin typeface="AngsanaUPC" panose="02020603050405020304" pitchFamily="18" charset="-34"/>
                <a:cs typeface="Arabic Typesetting" panose="03020402040406030203" pitchFamily="66" charset="-78"/>
              </a:rPr>
              <a:t>أو التجارة أو المواد الأولية اللازمة لقيام الحرف والصناعات الصغيرة ، بحيث تتمكن الطبقة المسيطرة على هذا المورد أو ذاك من السيطرة على نظام الحكم والوقوف في سبيل تطوره ، وإنما تدرجت </a:t>
            </a:r>
            <a:r>
              <a:rPr lang="ar-SA" sz="2800" b="1" dirty="0" err="1" smtClean="0">
                <a:latin typeface="AngsanaUPC" panose="02020603050405020304" pitchFamily="18" charset="-34"/>
                <a:cs typeface="Arabic Typesetting" panose="03020402040406030203" pitchFamily="66" charset="-78"/>
              </a:rPr>
              <a:t>أثينه</a:t>
            </a:r>
            <a:r>
              <a:rPr lang="ar-SA" sz="2800" b="1" dirty="0" smtClean="0">
                <a:latin typeface="AngsanaUPC" panose="02020603050405020304" pitchFamily="18" charset="-34"/>
                <a:cs typeface="Arabic Typesetting" panose="03020402040406030203" pitchFamily="66" charset="-78"/>
              </a:rPr>
              <a:t> في الاعتماد على هذه الموارد ، الواحد تلو الاخر ، بحيث أتى الوقت الذي أصبح فيه الاعتماد المجتمع الاثني على هذه الموارد المختلفة متعادلا أو على الأقل متكاملا ، ومن ثم اصبح وضع الطبقات المسيطرة على موارد الانتاج متعادلا هو الاخر أو متكاملا .وهكذا تهيأت الفرصة لتطور نظام الحكم حتى وصل في نهاية الشوط إلى النظام الديمقراطي أو الشعبي الذي يرعى مصالح كل الطبقات ويمثل السيطرة المتكاملة لكل الطبقات .</a:t>
            </a:r>
          </a:p>
          <a:p>
            <a:pPr>
              <a:buFont typeface="Wingdings" panose="05000000000000000000" pitchFamily="2" charset="2"/>
              <a:buChar char="v"/>
            </a:pPr>
            <a:r>
              <a:rPr lang="ar-SA" sz="2800" b="1" dirty="0" smtClean="0">
                <a:solidFill>
                  <a:srgbClr val="002060"/>
                </a:solidFill>
                <a:latin typeface="AngsanaUPC" panose="02020603050405020304" pitchFamily="18" charset="-34"/>
                <a:cs typeface="Arabic Typesetting" panose="03020402040406030203" pitchFamily="66" charset="-78"/>
              </a:rPr>
              <a:t>من ظهور المجتمع </a:t>
            </a:r>
            <a:r>
              <a:rPr lang="ar-SA" sz="2800" b="1" dirty="0" err="1" smtClean="0">
                <a:solidFill>
                  <a:srgbClr val="002060"/>
                </a:solidFill>
                <a:latin typeface="AngsanaUPC" panose="02020603050405020304" pitchFamily="18" charset="-34"/>
                <a:cs typeface="Arabic Typesetting" panose="03020402040406030203" pitchFamily="66" charset="-78"/>
              </a:rPr>
              <a:t>الأثيني</a:t>
            </a:r>
            <a:r>
              <a:rPr lang="ar-SA" sz="2800" b="1" dirty="0" smtClean="0">
                <a:solidFill>
                  <a:srgbClr val="002060"/>
                </a:solidFill>
                <a:latin typeface="AngsanaUPC" panose="02020603050405020304" pitchFamily="18" charset="-34"/>
                <a:cs typeface="Arabic Typesetting" panose="03020402040406030203" pitchFamily="66" charset="-78"/>
              </a:rPr>
              <a:t> إلى عصر </a:t>
            </a:r>
            <a:r>
              <a:rPr lang="ar-SA" sz="2800" b="1" dirty="0" err="1" smtClean="0">
                <a:solidFill>
                  <a:srgbClr val="002060"/>
                </a:solidFill>
                <a:latin typeface="AngsanaUPC" panose="02020603050405020304" pitchFamily="18" charset="-34"/>
                <a:cs typeface="Arabic Typesetting" panose="03020402040406030203" pitchFamily="66" charset="-78"/>
              </a:rPr>
              <a:t>سولون</a:t>
            </a:r>
            <a:endParaRPr lang="ar-SA" sz="2800" b="1" dirty="0" smtClean="0">
              <a:solidFill>
                <a:srgbClr val="002060"/>
              </a:solidFill>
              <a:latin typeface="AngsanaUPC" panose="02020603050405020304" pitchFamily="18" charset="-34"/>
              <a:cs typeface="Arabic Typesetting" panose="03020402040406030203" pitchFamily="66" charset="-78"/>
            </a:endParaRPr>
          </a:p>
          <a:p>
            <a:pPr marL="0" indent="0">
              <a:buNone/>
            </a:pPr>
            <a:r>
              <a:rPr lang="ar-SA" sz="2800" b="1" dirty="0" smtClean="0">
                <a:latin typeface="AngsanaUPC" panose="02020603050405020304" pitchFamily="18" charset="-34"/>
                <a:cs typeface="Arabic Typesetting" panose="03020402040406030203" pitchFamily="66" charset="-78"/>
              </a:rPr>
              <a:t>قد بدأ المجتمع </a:t>
            </a:r>
            <a:r>
              <a:rPr lang="ar-SA" sz="2800" b="1" dirty="0" err="1" smtClean="0">
                <a:latin typeface="AngsanaUPC" panose="02020603050405020304" pitchFamily="18" charset="-34"/>
                <a:cs typeface="Arabic Typesetting" panose="03020402040406030203" pitchFamily="66" charset="-78"/>
              </a:rPr>
              <a:t>الأثيني</a:t>
            </a:r>
            <a:r>
              <a:rPr lang="ar-SA" sz="2800" b="1" dirty="0" smtClean="0">
                <a:latin typeface="AngsanaUPC" panose="02020603050405020304" pitchFamily="18" charset="-34"/>
                <a:cs typeface="Arabic Typesetting" panose="03020402040406030203" pitchFamily="66" charset="-78"/>
              </a:rPr>
              <a:t> في الظهور في العهد الملكي .ففي ذلك العهد تم توحيد المجتمعات الصغيرة الموجودة في شبه </a:t>
            </a:r>
            <a:r>
              <a:rPr lang="ar-SA" sz="2800" b="1" dirty="0">
                <a:latin typeface="AngsanaUPC" panose="02020603050405020304" pitchFamily="18" charset="-34"/>
                <a:cs typeface="Arabic Typesetting" panose="03020402040406030203" pitchFamily="66" charset="-78"/>
              </a:rPr>
              <a:t>ج</a:t>
            </a:r>
            <a:r>
              <a:rPr lang="ar-SA" sz="2800" b="1" dirty="0" smtClean="0">
                <a:latin typeface="AngsanaUPC" panose="02020603050405020304" pitchFamily="18" charset="-34"/>
                <a:cs typeface="Arabic Typesetting" panose="03020402040406030203" pitchFamily="66" charset="-78"/>
              </a:rPr>
              <a:t>زيرة </a:t>
            </a:r>
            <a:r>
              <a:rPr lang="ar-SA" sz="2800" b="1" dirty="0" err="1" smtClean="0">
                <a:latin typeface="AngsanaUPC" panose="02020603050405020304" pitchFamily="18" charset="-34"/>
                <a:cs typeface="Arabic Typesetting" panose="03020402040406030203" pitchFamily="66" charset="-78"/>
              </a:rPr>
              <a:t>أتيكه</a:t>
            </a:r>
            <a:r>
              <a:rPr lang="ar-SA" sz="2800" b="1" dirty="0" smtClean="0">
                <a:latin typeface="AngsanaUPC" panose="02020603050405020304" pitchFamily="18" charset="-34"/>
                <a:cs typeface="Arabic Typesetting" panose="03020402040406030203" pitchFamily="66" charset="-78"/>
              </a:rPr>
              <a:t> داخل إطار سياسي موحد هو الذي اصبح يعرف منذ ذلك الوقت باسم المجتمع </a:t>
            </a:r>
            <a:r>
              <a:rPr lang="ar-SA" sz="2800" b="1" dirty="0" err="1" smtClean="0">
                <a:latin typeface="AngsanaUPC" panose="02020603050405020304" pitchFamily="18" charset="-34"/>
                <a:cs typeface="Arabic Typesetting" panose="03020402040406030203" pitchFamily="66" charset="-78"/>
              </a:rPr>
              <a:t>الاثيني</a:t>
            </a:r>
            <a:r>
              <a:rPr lang="ar-SA" sz="2800" b="1" dirty="0" smtClean="0">
                <a:latin typeface="AngsanaUPC" panose="02020603050405020304" pitchFamily="18" charset="-34"/>
                <a:cs typeface="Arabic Typesetting" panose="03020402040406030203" pitchFamily="66" charset="-78"/>
              </a:rPr>
              <a:t> . وقد نسب هذا التوحيد إلى ملك </a:t>
            </a:r>
            <a:r>
              <a:rPr lang="ar-SA" sz="2800" b="1" dirty="0" err="1" smtClean="0">
                <a:latin typeface="AngsanaUPC" panose="02020603050405020304" pitchFamily="18" charset="-34"/>
                <a:cs typeface="Arabic Typesetting" panose="03020402040406030203" pitchFamily="66" charset="-78"/>
              </a:rPr>
              <a:t>إسمه</a:t>
            </a:r>
            <a:r>
              <a:rPr lang="ar-SA" sz="2800" b="1" dirty="0" smtClean="0">
                <a:latin typeface="AngsanaUPC" panose="02020603050405020304" pitchFamily="18" charset="-34"/>
                <a:cs typeface="Arabic Typesetting" panose="03020402040406030203" pitchFamily="66" charset="-78"/>
              </a:rPr>
              <a:t>  </a:t>
            </a:r>
            <a:r>
              <a:rPr lang="ar-SA" sz="2800" b="1" dirty="0" err="1" smtClean="0">
                <a:latin typeface="AngsanaUPC" panose="02020603050405020304" pitchFamily="18" charset="-34"/>
                <a:cs typeface="Arabic Typesetting" panose="03020402040406030203" pitchFamily="66" charset="-78"/>
              </a:rPr>
              <a:t>ثيسيوس</a:t>
            </a:r>
            <a:r>
              <a:rPr lang="ar-SA" sz="2800" b="1" dirty="0" smtClean="0">
                <a:latin typeface="AngsanaUPC" panose="02020603050405020304" pitchFamily="18" charset="-34"/>
                <a:cs typeface="Arabic Typesetting" panose="03020402040406030203" pitchFamily="66" charset="-78"/>
              </a:rPr>
              <a:t> الذي ربما كان في حقيقة الامر الملك الذي نجحت في عهده آخر حلقة التوحيد ، بعد عدة محاولات على سبيل التجربة والخطأ في عهد ملوك آخرين سابقين حققت  نسبا متفاوتة من التكتل بين عدد المجتمعات الصغيرة التي كانت تتكون منها شبه الجزيرة.</a:t>
            </a:r>
          </a:p>
          <a:p>
            <a:pPr marL="0" indent="0">
              <a:buNone/>
            </a:pPr>
            <a:endParaRPr lang="ar-SA" sz="2800" b="1" dirty="0">
              <a:solidFill>
                <a:srgbClr val="002060"/>
              </a:solidFill>
              <a:latin typeface="AngsanaUPC" panose="02020603050405020304" pitchFamily="18" charset="-34"/>
              <a:cs typeface="Arabic Typesetting" panose="03020402040406030203" pitchFamily="66" charset="-78"/>
            </a:endParaRPr>
          </a:p>
          <a:p>
            <a:pPr marL="0" indent="0">
              <a:buNone/>
            </a:pPr>
            <a:endParaRPr lang="ar-SA" dirty="0"/>
          </a:p>
        </p:txBody>
      </p:sp>
    </p:spTree>
    <p:extLst>
      <p:ext uri="{BB962C8B-B14F-4D97-AF65-F5344CB8AC3E}">
        <p14:creationId xmlns:p14="http://schemas.microsoft.com/office/powerpoint/2010/main" val="1451535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15616" y="1340768"/>
            <a:ext cx="6847284" cy="4464496"/>
          </a:xfrm>
          <a:pattFill prst="pct80">
            <a:fgClr>
              <a:schemeClr val="accent3">
                <a:lumMod val="20000"/>
                <a:lumOff val="80000"/>
              </a:schemeClr>
            </a:fgClr>
            <a:bgClr>
              <a:schemeClr val="bg1"/>
            </a:bgClr>
          </a:pattFill>
        </p:spPr>
        <p:txBody>
          <a:bodyPr>
            <a:normAutofit fontScale="90000"/>
          </a:bodyPr>
          <a:lstStyle/>
          <a:p>
            <a:r>
              <a:rPr lang="ar-SA" sz="3600" dirty="0" smtClean="0">
                <a:latin typeface="Arabic Typesetting" panose="03020402040406030203" pitchFamily="66" charset="-78"/>
                <a:cs typeface="Arabic Typesetting" panose="03020402040406030203" pitchFamily="66" charset="-78"/>
              </a:rPr>
              <a:t>وحين انتقل الحكم الى الطبقة الأرستقراطية نجد ان صلاحيات الإدارية التي كانت مركزة في يد الملك قبل ذلك بشكل وراثي تصبح الان موزعة بين عدد من المناصب يشغلها أفراد من الطبقة الارستقراطية هم الحاكم أو الأرخون </a:t>
            </a:r>
            <a:r>
              <a:rPr lang="ar-SA" sz="3600" dirty="0" smtClean="0">
                <a:latin typeface="AngsanaUPC" panose="02020603050405020304" pitchFamily="18" charset="-34"/>
              </a:rPr>
              <a:t> </a:t>
            </a:r>
            <a:r>
              <a:rPr lang="ar-SA" sz="3600" dirty="0" smtClean="0">
                <a:latin typeface="Angsana New" panose="02020603050405020304" pitchFamily="18" charset="-34"/>
              </a:rPr>
              <a:t>:- </a:t>
            </a:r>
            <a:r>
              <a:rPr lang="ar-SA" sz="3600" dirty="0" smtClean="0">
                <a:latin typeface="Arabic Typesetting" panose="03020402040406030203" pitchFamily="66" charset="-78"/>
                <a:cs typeface="Arabic Typesetting" panose="03020402040406030203" pitchFamily="66" charset="-78"/>
              </a:rPr>
              <a:t>وهو رئيس الجهاز التنفيذي ، والمشرف على الشؤون العسكرية أو البوليمارخوس وستة قضاة ورئيس للشؤن الدينية وقد كان هؤلاء يشغلون مناصبهم في البداية لمدى الحياة ثم أصبحوا يشغلوها لمدى زمني محدد تدرج حتى أصبح سنة واحدة في النهاية . أما الصلاحيات التخطيطية والتشريعية فقد انتقلت إلى مجلس يأتي أعضاؤه من بين صفوف الطبقة الارستقراطية ، وهو مجلس </a:t>
            </a:r>
            <a:r>
              <a:rPr lang="ar-SA" sz="3600" dirty="0" err="1" smtClean="0">
                <a:latin typeface="Arabic Typesetting" panose="03020402040406030203" pitchFamily="66" charset="-78"/>
                <a:cs typeface="Arabic Typesetting" panose="03020402040406030203" pitchFamily="66" charset="-78"/>
              </a:rPr>
              <a:t>الأريوباجوس</a:t>
            </a:r>
            <a:r>
              <a:rPr lang="ar-SA" sz="3600" dirty="0" smtClean="0">
                <a:latin typeface="Arabic Typesetting" panose="03020402040406030203" pitchFamily="66" charset="-78"/>
                <a:cs typeface="Arabic Typesetting" panose="03020402040406030203" pitchFamily="66" charset="-78"/>
              </a:rPr>
              <a:t> الذي كانت في يده </a:t>
            </a:r>
            <a:r>
              <a:rPr lang="ar-SA" sz="3600" dirty="0" err="1" smtClean="0">
                <a:latin typeface="Arabic Typesetting" panose="03020402040406030203" pitchFamily="66" charset="-78"/>
                <a:cs typeface="Arabic Typesetting" panose="03020402040406030203" pitchFamily="66" charset="-78"/>
              </a:rPr>
              <a:t>الأدارة</a:t>
            </a:r>
            <a:r>
              <a:rPr lang="ar-SA" sz="3600" dirty="0" smtClean="0">
                <a:latin typeface="Arabic Typesetting" panose="03020402040406030203" pitchFamily="66" charset="-78"/>
                <a:cs typeface="Arabic Typesetting" panose="03020402040406030203" pitchFamily="66" charset="-78"/>
              </a:rPr>
              <a:t> الحقيقية لأمور </a:t>
            </a:r>
            <a:r>
              <a:rPr lang="ar-SA" sz="3600" dirty="0" err="1" smtClean="0">
                <a:latin typeface="Arabic Typesetting" panose="03020402040406030203" pitchFamily="66" charset="-78"/>
                <a:cs typeface="Arabic Typesetting" panose="03020402040406030203" pitchFamily="66" charset="-78"/>
              </a:rPr>
              <a:t>الأثينين</a:t>
            </a:r>
            <a:r>
              <a:rPr lang="ar-SA" sz="3600" dirty="0" smtClean="0">
                <a:latin typeface="Arabic Typesetting" panose="03020402040406030203" pitchFamily="66" charset="-78"/>
                <a:cs typeface="Arabic Typesetting" panose="03020402040406030203" pitchFamily="66" charset="-78"/>
              </a:rPr>
              <a:t>  </a:t>
            </a:r>
            <a:endParaRPr lang="ar-SA"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045717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شكراً لاستماعكم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524919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2025</TotalTime>
  <Words>740</Words>
  <Application>Microsoft Office PowerPoint</Application>
  <PresentationFormat>عرض على الشاشة (3:4)‏</PresentationFormat>
  <Paragraphs>17</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دبوس تثبيت</vt:lpstr>
      <vt:lpstr>   حضارات العالم القديم المرحلة الثانية   د. ذكرى عواد ياسر    قسم التاريخ </vt:lpstr>
      <vt:lpstr>عصر دولة المدينة : مرحلة الظهور </vt:lpstr>
      <vt:lpstr>عرض تقديمي في PowerPoint</vt:lpstr>
      <vt:lpstr>لماذا توصل نظام دولة المدينة في بلاد اليونان إلى مرحلة الحكم الشعبي دون أن يتوصل إلى ذلك غيرهم ممن عاصروهم أو سبقوهم. لقد عرفت بعض حضارات الشرق الادنى القديم نظام دولة المدينة مثلا المدن السومرية في المنطقة الجنوبية من وادي الرافدين، كما عرفته المدن الفينقية على الساحل السوري ، ولكن كلا من المدن السومرية والمدن الفينقية لم تصل في تطورها على طريق الحكم الجماعي إلى أكثر من حكم طبقي تسيطر عليه الاقلية الثرية ، سواء أكان مصدر هذه الثروة هو الموارد الزراعية أو النشاط التجاري ، والاجابة على هذا التساؤل تكمن حسب تصور الباحث في الظرف التاريخي الذي احاط بالمجتمع اليوناني من خلال المرحلة التكوينية أو مرحلة النمو التي يمر بها هذا المجتمع حتى </vt:lpstr>
      <vt:lpstr>عرض تقديمي في PowerPoint</vt:lpstr>
      <vt:lpstr>عرض تقديمي في PowerPoint</vt:lpstr>
      <vt:lpstr>وحين انتقل الحكم الى الطبقة الأرستقراطية نجد ان صلاحيات الإدارية التي كانت مركزة في يد الملك قبل ذلك بشكل وراثي تصبح الان موزعة بين عدد من المناصب يشغلها أفراد من الطبقة الارستقراطية هم الحاكم أو الأرخون  :- وهو رئيس الجهاز التنفيذي ، والمشرف على الشؤون العسكرية أو البوليمارخوس وستة قضاة ورئيس للشؤن الدينية وقد كان هؤلاء يشغلون مناصبهم في البداية لمدى الحياة ثم أصبحوا يشغلوها لمدى زمني محدد تدرج حتى أصبح سنة واحدة في النهاية . أما الصلاحيات التخطيطية والتشريعية فقد انتقلت إلى مجلس يأتي أعضاؤه من بين صفوف الطبقة الارستقراطية ، وهو مجلس الأريوباجوس الذي كانت في يده الأدارة الحقيقية لأمور الأثينين  </vt:lpstr>
      <vt:lpstr>شكراً لاستماعكم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التربية للعلوم الإنسانية  قسم التاريخ       محاضرات  منهج البحـث العلمي الـتاريخي   مدرس المادة : نضال محمد قمبر</dc:title>
  <dc:creator>rwaaa</dc:creator>
  <cp:lastModifiedBy>HMF</cp:lastModifiedBy>
  <cp:revision>129</cp:revision>
  <dcterms:created xsi:type="dcterms:W3CDTF">2016-02-06T06:48:33Z</dcterms:created>
  <dcterms:modified xsi:type="dcterms:W3CDTF">2024-03-22T11:27:19Z</dcterms:modified>
</cp:coreProperties>
</file>